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2F1BFCD-134F-4FD3-8CA9-6961951B99AE}" type="datetimeFigureOut">
              <a:rPr lang="en-US" smtClean="0"/>
              <a:t>8/29/2020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8DD2105-1FF2-476A-ADCF-65C1934D087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2F1BFCD-134F-4FD3-8CA9-6961951B99AE}" type="datetimeFigureOut">
              <a:rPr lang="en-US" smtClean="0"/>
              <a:t>8/29/2020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2F1BFCD-134F-4FD3-8CA9-6961951B99AE}" type="datetimeFigureOut">
              <a:rPr lang="en-US" smtClean="0"/>
              <a:t>8/29/2020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D2105-1FF2-476A-ADCF-65C1934D087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2F1BFCD-134F-4FD3-8CA9-6961951B99AE}" type="datetimeFigureOut">
              <a:rPr lang="en-US" smtClean="0"/>
              <a:t>8/29/2020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2F1BFCD-134F-4FD3-8CA9-6961951B99AE}" type="datetimeFigureOut">
              <a:rPr lang="en-US" smtClean="0"/>
              <a:t>8/29/2020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2F1BFCD-134F-4FD3-8CA9-6961951B99AE}" type="datetimeFigureOut">
              <a:rPr lang="en-US" smtClean="0"/>
              <a:t>8/29/2020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1BFCD-134F-4FD3-8CA9-6961951B99AE}" type="datetimeFigureOut">
              <a:rPr lang="en-US" smtClean="0"/>
              <a:t>8/29/2020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2F1BFCD-134F-4FD3-8CA9-6961951B99AE}" type="datetimeFigureOut">
              <a:rPr lang="en-US" smtClean="0"/>
              <a:t>8/29/2020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2F1BFCD-134F-4FD3-8CA9-6961951B99AE}" type="datetimeFigureOut">
              <a:rPr lang="en-US" smtClean="0"/>
              <a:t>8/29/2020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8DD2105-1FF2-476A-ADCF-65C1934D087D}"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2F1BFCD-134F-4FD3-8CA9-6961951B99AE}" type="datetimeFigureOut">
              <a:rPr lang="en-US" smtClean="0"/>
              <a:t>8/29/2020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2F1BFCD-134F-4FD3-8CA9-6961951B99AE}" type="datetimeFigureOut">
              <a:rPr lang="en-US" smtClean="0"/>
              <a:t>8/29/2020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DD2105-1FF2-476A-ADCF-65C1934D087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2F1BFCD-134F-4FD3-8CA9-6961951B99AE}" type="datetimeFigureOut">
              <a:rPr lang="en-US" smtClean="0"/>
              <a:t>8/29/2020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8DD2105-1FF2-476A-ADCF-65C1934D087D}"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Sew  What?  Inc.</a:t>
            </a:r>
            <a:br>
              <a:rPr lang="en-US" dirty="0"/>
            </a:br>
            <a:endParaRPr lang="en-US" dirty="0"/>
          </a:p>
        </p:txBody>
      </p:sp>
      <p:sp>
        <p:nvSpPr>
          <p:cNvPr id="3" name="Subtitle 2"/>
          <p:cNvSpPr>
            <a:spLocks noGrp="1"/>
          </p:cNvSpPr>
          <p:nvPr>
            <p:ph type="subTitle" idx="1"/>
          </p:nvPr>
        </p:nvSpPr>
        <p:spPr>
          <a:xfrm>
            <a:off x="1295400" y="3228536"/>
            <a:ext cx="6324600" cy="1953064"/>
          </a:xfrm>
        </p:spPr>
        <p:txBody>
          <a:bodyPr>
            <a:normAutofit fontScale="77500" lnSpcReduction="20000"/>
          </a:bodyPr>
          <a:lstStyle/>
          <a:p>
            <a:pPr algn="ctr"/>
            <a:r>
              <a:rPr lang="en-US" dirty="0"/>
              <a:t>The Role of Information Technology in Small Business Success</a:t>
            </a:r>
          </a:p>
          <a:p>
            <a:pPr algn="ctr"/>
            <a:r>
              <a:rPr lang="en-US" dirty="0"/>
              <a:t>_____________________</a:t>
            </a:r>
          </a:p>
          <a:p>
            <a:pPr algn="ctr"/>
            <a:r>
              <a:rPr lang="en-US" dirty="0"/>
              <a:t>Case Study Analysis</a:t>
            </a:r>
          </a:p>
          <a:p>
            <a:pPr algn="ctr"/>
            <a:r>
              <a:rPr lang="en-US" dirty="0"/>
              <a:t>Presented by:</a:t>
            </a:r>
          </a:p>
          <a:p>
            <a:pPr algn="ctr"/>
            <a:r>
              <a:rPr lang="en-US" dirty="0"/>
              <a:t>Bond Wetherbe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Overview</a:t>
            </a:r>
          </a:p>
        </p:txBody>
      </p:sp>
      <p:sp>
        <p:nvSpPr>
          <p:cNvPr id="3" name="Content Placeholder 2"/>
          <p:cNvSpPr>
            <a:spLocks noGrp="1"/>
          </p:cNvSpPr>
          <p:nvPr>
            <p:ph idx="1"/>
          </p:nvPr>
        </p:nvSpPr>
        <p:spPr/>
        <p:txBody>
          <a:bodyPr>
            <a:normAutofit/>
          </a:bodyPr>
          <a:lstStyle/>
          <a:p>
            <a:r>
              <a:rPr lang="en-US" dirty="0"/>
              <a:t>Sew What? A small company founded in  1992 by Megan </a:t>
            </a:r>
            <a:r>
              <a:rPr lang="en-US" dirty="0" err="1"/>
              <a:t>Duckett</a:t>
            </a:r>
            <a:r>
              <a:rPr lang="en-US" dirty="0"/>
              <a:t> from Australia.</a:t>
            </a:r>
          </a:p>
          <a:p>
            <a:r>
              <a:rPr lang="en-US" dirty="0"/>
              <a:t>Specializes in making custom theatrical draperies and fabrics for stages.</a:t>
            </a:r>
          </a:p>
          <a:p>
            <a:r>
              <a:rPr lang="en-US" dirty="0"/>
              <a:t>Has grown from a tiny home operation to a multimillion dollar enterprise with 35 employees.</a:t>
            </a:r>
          </a:p>
          <a:p>
            <a:r>
              <a:rPr lang="en-US" dirty="0"/>
              <a:t>Initially grew business by “word of mouth” but her business lacked </a:t>
            </a:r>
            <a:r>
              <a:rPr lang="en-US" dirty="0" err="1"/>
              <a:t>credibilty</a:t>
            </a:r>
            <a:endParaRPr lang="en-US" dirty="0"/>
          </a:p>
          <a:p>
            <a:r>
              <a:rPr lang="en-US" dirty="0"/>
              <a:t>In 2001/2002 decided to use technology to help gain publicity and credibility.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Case Study Overview </a:t>
            </a:r>
            <a:r>
              <a:rPr lang="en-US" sz="2700" dirty="0"/>
              <a:t>(continued)</a:t>
            </a:r>
          </a:p>
        </p:txBody>
      </p:sp>
      <p:sp>
        <p:nvSpPr>
          <p:cNvPr id="3" name="Content Placeholder 2"/>
          <p:cNvSpPr>
            <a:spLocks noGrp="1"/>
          </p:cNvSpPr>
          <p:nvPr>
            <p:ph idx="1"/>
          </p:nvPr>
        </p:nvSpPr>
        <p:spPr/>
        <p:txBody>
          <a:bodyPr/>
          <a:lstStyle/>
          <a:p>
            <a:r>
              <a:rPr lang="en-US" dirty="0"/>
              <a:t>Started with MS Publisher and in 2005 hired a Website developer to build an extensive and impressive Website that was customer focused.</a:t>
            </a:r>
          </a:p>
          <a:p>
            <a:r>
              <a:rPr lang="en-US" dirty="0"/>
              <a:t>Business experienced “explosive growth” as a result of her marketing efforts and the Website in the mid to late 2000’s.</a:t>
            </a:r>
          </a:p>
          <a:p>
            <a:r>
              <a:rPr lang="en-US" dirty="0"/>
              <a:t>Entered the Dell/NFIB Small Business Excellence Award and won!</a:t>
            </a:r>
          </a:p>
          <a:p>
            <a:r>
              <a:rPr lang="en-US" dirty="0"/>
              <a:t>Subsequently, has won several other significant awards.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Questions</a:t>
            </a:r>
          </a:p>
        </p:txBody>
      </p:sp>
      <p:sp>
        <p:nvSpPr>
          <p:cNvPr id="3" name="Content Placeholder 2"/>
          <p:cNvSpPr>
            <a:spLocks noGrp="1"/>
          </p:cNvSpPr>
          <p:nvPr>
            <p:ph idx="1"/>
          </p:nvPr>
        </p:nvSpPr>
        <p:spPr/>
        <p:txBody>
          <a:bodyPr>
            <a:normAutofit fontScale="70000" lnSpcReduction="20000"/>
          </a:bodyPr>
          <a:lstStyle/>
          <a:p>
            <a:r>
              <a:rPr lang="en-US" b="1" dirty="0"/>
              <a:t>1.  How do information technologies contribute to the business success of Sew What? Inc.? Give several examples from the case regarding the business value of information technology that demonstrate this conclusion.</a:t>
            </a:r>
            <a:br>
              <a:rPr lang="en-US" b="1" dirty="0"/>
            </a:br>
            <a:endParaRPr lang="en-US" dirty="0"/>
          </a:p>
          <a:p>
            <a:r>
              <a:rPr lang="en-US" b="1" i="1" dirty="0"/>
              <a:t>Examples:</a:t>
            </a:r>
            <a:endParaRPr lang="en-US" dirty="0"/>
          </a:p>
          <a:p>
            <a:pPr lvl="0"/>
            <a:r>
              <a:rPr lang="en-US" dirty="0"/>
              <a:t>Expanded market - </a:t>
            </a:r>
            <a:r>
              <a:rPr lang="en-US" dirty="0" err="1"/>
              <a:t>Duckett</a:t>
            </a:r>
            <a:r>
              <a:rPr lang="en-US" dirty="0"/>
              <a:t> was able to grow her business from local to international clients using her website.  </a:t>
            </a:r>
          </a:p>
          <a:p>
            <a:pPr lvl="0"/>
            <a:r>
              <a:rPr lang="en-US" dirty="0"/>
              <a:t>Customer education - the website helps her education her customers about curtain design.</a:t>
            </a:r>
          </a:p>
          <a:p>
            <a:pPr lvl="0"/>
            <a:r>
              <a:rPr lang="en-US" dirty="0"/>
              <a:t>Customer service - The website allows them to more easily match materials, select colors, and learn about her product's "care and feeding."  </a:t>
            </a:r>
          </a:p>
          <a:p>
            <a:pPr lvl="0"/>
            <a:r>
              <a:rPr lang="en-US" dirty="0"/>
              <a:t>Cost accounting - </a:t>
            </a:r>
            <a:r>
              <a:rPr lang="en-US" dirty="0" err="1"/>
              <a:t>Duckett</a:t>
            </a:r>
            <a:r>
              <a:rPr lang="en-US" dirty="0"/>
              <a:t> is able to track production workflows and more accurately calculate costs.  </a:t>
            </a:r>
          </a:p>
          <a:p>
            <a:pPr lvl="0"/>
            <a:r>
              <a:rPr lang="en-US" dirty="0"/>
              <a:t>Business process reengineering - workflow information helps identify useful process changes, and provides feedback to help </a:t>
            </a:r>
            <a:r>
              <a:rPr lang="en-US" dirty="0" err="1"/>
              <a:t>Duckett</a:t>
            </a:r>
            <a:r>
              <a:rPr lang="en-US" dirty="0"/>
              <a:t> evaluate the results.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Questions</a:t>
            </a:r>
          </a:p>
        </p:txBody>
      </p:sp>
      <p:sp>
        <p:nvSpPr>
          <p:cNvPr id="3" name="Content Placeholder 2"/>
          <p:cNvSpPr>
            <a:spLocks noGrp="1"/>
          </p:cNvSpPr>
          <p:nvPr>
            <p:ph idx="1"/>
          </p:nvPr>
        </p:nvSpPr>
        <p:spPr/>
        <p:txBody>
          <a:bodyPr>
            <a:normAutofit fontScale="77500" lnSpcReduction="20000"/>
          </a:bodyPr>
          <a:lstStyle/>
          <a:p>
            <a:r>
              <a:rPr lang="en-US" b="1" dirty="0"/>
              <a:t>2. If you were a management consultant to Sew What? Inc., what would you advise Megan </a:t>
            </a:r>
            <a:r>
              <a:rPr lang="en-US" b="1" dirty="0" err="1"/>
              <a:t>Duckett</a:t>
            </a:r>
            <a:r>
              <a:rPr lang="en-US" b="1" dirty="0"/>
              <a:t> to do at this point to be even more successful in her business? What role would information technology play in your proposals? Provide several specific recommendations.</a:t>
            </a:r>
            <a:endParaRPr lang="en-US" dirty="0"/>
          </a:p>
          <a:p>
            <a:r>
              <a:rPr lang="en-US" dirty="0"/>
              <a:t>The article provides no information about </a:t>
            </a:r>
            <a:r>
              <a:rPr lang="en-US" dirty="0" err="1"/>
              <a:t>Duckett's</a:t>
            </a:r>
            <a:r>
              <a:rPr lang="en-US" dirty="0"/>
              <a:t> current challenges, though recommendations should focus on them.</a:t>
            </a:r>
          </a:p>
          <a:p>
            <a:r>
              <a:rPr lang="en-US" dirty="0"/>
              <a:t>In general, </a:t>
            </a:r>
            <a:r>
              <a:rPr lang="en-US" dirty="0" err="1"/>
              <a:t>Duckett</a:t>
            </a:r>
            <a:r>
              <a:rPr lang="en-US" dirty="0"/>
              <a:t> should give scalability and flexibility significant consideration when making future IT decisions.  Her reputation may lead to continued growth and/or expansion into new areas.  She will not want to find herself limited by her own information systems.</a:t>
            </a:r>
          </a:p>
          <a:p>
            <a:r>
              <a:rPr lang="en-US" dirty="0"/>
              <a:t>Lastly, </a:t>
            </a:r>
            <a:r>
              <a:rPr lang="en-US" dirty="0" err="1"/>
              <a:t>Duckett</a:t>
            </a:r>
            <a:r>
              <a:rPr lang="en-US" dirty="0"/>
              <a:t> should not get too carried away with prizes.  While it's great to get a pat on the back now and then, the real prize is profitability.  Profitability turns into big annual bonuses and pats on the back from people she cares about the most, her employees.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Questions</a:t>
            </a:r>
          </a:p>
        </p:txBody>
      </p:sp>
      <p:sp>
        <p:nvSpPr>
          <p:cNvPr id="3" name="Content Placeholder 2"/>
          <p:cNvSpPr>
            <a:spLocks noGrp="1"/>
          </p:cNvSpPr>
          <p:nvPr>
            <p:ph idx="1"/>
          </p:nvPr>
        </p:nvSpPr>
        <p:spPr/>
        <p:txBody>
          <a:bodyPr>
            <a:normAutofit fontScale="92500" lnSpcReduction="10000"/>
          </a:bodyPr>
          <a:lstStyle/>
          <a:p>
            <a:r>
              <a:rPr lang="en-US" b="1" dirty="0"/>
              <a:t>3. How could the use of information technology help a small business you know be more successful? Provide several examples to support your answer.</a:t>
            </a:r>
            <a:endParaRPr lang="en-US" dirty="0"/>
          </a:p>
          <a:p>
            <a:r>
              <a:rPr lang="en-US" dirty="0"/>
              <a:t>NOTE:  Organizations don't necessarily </a:t>
            </a:r>
            <a:r>
              <a:rPr lang="en-US" i="1" dirty="0"/>
              <a:t>want</a:t>
            </a:r>
            <a:r>
              <a:rPr lang="en-US" dirty="0"/>
              <a:t> information systems, they are expensive and distracting.  However, organizations usually </a:t>
            </a:r>
            <a:r>
              <a:rPr lang="en-US" i="1" dirty="0"/>
              <a:t>need</a:t>
            </a:r>
            <a:r>
              <a:rPr lang="en-US" dirty="0"/>
              <a:t> information systems in order to accomplish specific goals.  </a:t>
            </a:r>
          </a:p>
          <a:p>
            <a:r>
              <a:rPr lang="en-US" dirty="0"/>
              <a:t>For example, a car mechanic would want to ensure he or she meets her quota of billable hours.  By keeping a customer database with vehicle maintenance schedules, the mechanic can contact customers and schedule them for routine service during anticipated slack times.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pPr algn="ctr">
              <a:buNone/>
            </a:pPr>
            <a:br>
              <a:rPr lang="en-US" dirty="0">
                <a:solidFill>
                  <a:schemeClr val="bg2">
                    <a:lumMod val="50000"/>
                  </a:schemeClr>
                </a:solidFill>
              </a:rPr>
            </a:br>
            <a:br>
              <a:rPr lang="en-US" dirty="0">
                <a:solidFill>
                  <a:schemeClr val="bg2">
                    <a:lumMod val="50000"/>
                  </a:schemeClr>
                </a:solidFill>
              </a:rPr>
            </a:br>
            <a:br>
              <a:rPr lang="en-US" dirty="0">
                <a:solidFill>
                  <a:schemeClr val="bg2">
                    <a:lumMod val="50000"/>
                  </a:schemeClr>
                </a:solidFill>
              </a:rPr>
            </a:br>
            <a:br>
              <a:rPr lang="en-US" dirty="0">
                <a:solidFill>
                  <a:schemeClr val="bg2">
                    <a:lumMod val="50000"/>
                  </a:schemeClr>
                </a:solidFill>
              </a:rPr>
            </a:br>
            <a:r>
              <a:rPr lang="en-US" sz="3600" b="1" dirty="0">
                <a:solidFill>
                  <a:schemeClr val="bg2">
                    <a:lumMod val="50000"/>
                  </a:schemeClr>
                </a:solidFill>
              </a:rPr>
              <a:t>Thanks for Your Participation!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59</TotalTime>
  <Words>592</Words>
  <Application>Microsoft Office PowerPoint</Application>
  <PresentationFormat>On-screen Show (4:3)</PresentationFormat>
  <Paragraphs>36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Constantia</vt:lpstr>
      <vt:lpstr>Wingdings 2</vt:lpstr>
      <vt:lpstr>Flow</vt:lpstr>
      <vt:lpstr>Sew  What?  Inc. </vt:lpstr>
      <vt:lpstr>Case Study Overview</vt:lpstr>
      <vt:lpstr>Case Study Overview (continued)</vt:lpstr>
      <vt:lpstr>Case Study Questions</vt:lpstr>
      <vt:lpstr>Case Study Questions</vt:lpstr>
      <vt:lpstr>Case Study 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Sew  What?  Inc.</dc:title>
  <dc:creator>Bond</dc:creator>
  <cp:lastModifiedBy>alicekendall18@outlook.com</cp:lastModifiedBy>
  <cp:revision>12</cp:revision>
  <dcterms:created xsi:type="dcterms:W3CDTF">2012-06-06T13:00:24Z</dcterms:created>
  <dcterms:modified xsi:type="dcterms:W3CDTF">2020-08-29T07:33:51Z</dcterms:modified>
</cp:coreProperties>
</file>